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3" r:id="rId4"/>
    <p:sldId id="260" r:id="rId5"/>
    <p:sldId id="261" r:id="rId6"/>
    <p:sldId id="262" r:id="rId7"/>
    <p:sldId id="264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56" d="100"/>
          <a:sy n="156" d="100"/>
        </p:scale>
        <p:origin x="444" y="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25" d="100"/>
          <a:sy n="125" d="100"/>
        </p:scale>
        <p:origin x="4928" y="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4C658-0283-4DA0-A476-2A9CCBAB9C95}" type="datetimeFigureOut">
              <a:rPr lang="zh-CN" altLang="en-US" smtClean="0"/>
              <a:t>2024/9/14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FFDA5-B020-492F-B54C-E1C3C3D013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173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FFDA5-B020-492F-B54C-E1C3C3D0138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140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FFDA5-B020-492F-B54C-E1C3C3D0138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9401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8" y="6310003"/>
            <a:ext cx="12191352" cy="54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37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908630" y="6354341"/>
            <a:ext cx="2743200" cy="365125"/>
          </a:xfrm>
          <a:prstGeom prst="rect">
            <a:avLst/>
          </a:prstGeom>
        </p:spPr>
        <p:txBody>
          <a:bodyPr/>
          <a:lstStyle/>
          <a:p>
            <a:fld id="{C3BBF7D8-0B8A-44C4-B3F1-DCE0823F9BA9}" type="datetimeFigureOut">
              <a:rPr lang="zh-CN" altLang="en-US" smtClean="0"/>
              <a:t>2024/9/14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B4C83-C5B8-4DEC-869E-CC162231B9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09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908630" y="6354341"/>
            <a:ext cx="2743200" cy="365125"/>
          </a:xfrm>
          <a:prstGeom prst="rect">
            <a:avLst/>
          </a:prstGeom>
        </p:spPr>
        <p:txBody>
          <a:bodyPr/>
          <a:lstStyle/>
          <a:p>
            <a:fld id="{C3BBF7D8-0B8A-44C4-B3F1-DCE0823F9BA9}" type="datetimeFigureOut">
              <a:rPr lang="zh-CN" altLang="en-US" smtClean="0"/>
              <a:t>2024/9/14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B4C83-C5B8-4DEC-869E-CC162231B9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7893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908630" y="6354341"/>
            <a:ext cx="2743200" cy="365125"/>
          </a:xfrm>
          <a:prstGeom prst="rect">
            <a:avLst/>
          </a:prstGeom>
        </p:spPr>
        <p:txBody>
          <a:bodyPr/>
          <a:lstStyle/>
          <a:p>
            <a:fld id="{C3BBF7D8-0B8A-44C4-B3F1-DCE0823F9BA9}" type="datetimeFigureOut">
              <a:rPr lang="zh-CN" altLang="en-US" smtClean="0"/>
              <a:t>2024/9/14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B4C83-C5B8-4DEC-869E-CC162231B9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5763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908630" y="6354341"/>
            <a:ext cx="2743200" cy="365125"/>
          </a:xfrm>
          <a:prstGeom prst="rect">
            <a:avLst/>
          </a:prstGeom>
        </p:spPr>
        <p:txBody>
          <a:bodyPr/>
          <a:lstStyle/>
          <a:p>
            <a:fld id="{C3BBF7D8-0B8A-44C4-B3F1-DCE0823F9BA9}" type="datetimeFigureOut">
              <a:rPr lang="zh-CN" altLang="en-US" smtClean="0"/>
              <a:t>2024/9/14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B4C83-C5B8-4DEC-869E-CC162231B9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55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7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3268" y="1765301"/>
            <a:ext cx="12188918" cy="5092700"/>
          </a:xfrm>
          <a:prstGeom prst="rect">
            <a:avLst/>
          </a:prstGeom>
        </p:spPr>
      </p:pic>
      <p:pic>
        <p:nvPicPr>
          <p:cNvPr id="2" name="Picture 2" descr="https://www.ndpp.ac.cn/static/img/top_logo.cd3ac50.png">
            <a:extLst>
              <a:ext uri="{FF2B5EF4-FFF2-40B4-BE49-F238E27FC236}">
                <a16:creationId xmlns:a16="http://schemas.microsoft.com/office/drawing/2014/main" id="{250BC555-D893-BE66-3B5D-B2C503E6470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6989"/>
            <a:ext cx="3200400" cy="803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0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908630" y="6354341"/>
            <a:ext cx="2743200" cy="365125"/>
          </a:xfrm>
          <a:prstGeom prst="rect">
            <a:avLst/>
          </a:prstGeom>
        </p:spPr>
        <p:txBody>
          <a:bodyPr/>
          <a:lstStyle/>
          <a:p>
            <a:fld id="{C3BBF7D8-0B8A-44C4-B3F1-DCE0823F9BA9}" type="datetimeFigureOut">
              <a:rPr lang="zh-CN" altLang="en-US" smtClean="0"/>
              <a:t>2024/9/14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B4C83-C5B8-4DEC-869E-CC162231B9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41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1257" y="118200"/>
            <a:ext cx="11404920" cy="93124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1257" y="1234633"/>
            <a:ext cx="11370196" cy="49461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B4C83-C5B8-4DEC-869E-CC162231B9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414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908630" y="6354341"/>
            <a:ext cx="2743200" cy="365125"/>
          </a:xfrm>
          <a:prstGeom prst="rect">
            <a:avLst/>
          </a:prstGeom>
        </p:spPr>
        <p:txBody>
          <a:bodyPr/>
          <a:lstStyle/>
          <a:p>
            <a:fld id="{C3BBF7D8-0B8A-44C4-B3F1-DCE0823F9BA9}" type="datetimeFigureOut">
              <a:rPr lang="zh-CN" altLang="en-US" smtClean="0"/>
              <a:t>2024/9/14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B4C83-C5B8-4DEC-869E-CC162231B9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598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908630" y="6354341"/>
            <a:ext cx="2743200" cy="365125"/>
          </a:xfrm>
          <a:prstGeom prst="rect">
            <a:avLst/>
          </a:prstGeom>
        </p:spPr>
        <p:txBody>
          <a:bodyPr/>
          <a:lstStyle/>
          <a:p>
            <a:fld id="{C3BBF7D8-0B8A-44C4-B3F1-DCE0823F9BA9}" type="datetimeFigureOut">
              <a:rPr lang="zh-CN" altLang="en-US" smtClean="0"/>
              <a:t>2024/9/14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B4C83-C5B8-4DEC-869E-CC162231B9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851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908630" y="6354341"/>
            <a:ext cx="2743200" cy="365125"/>
          </a:xfrm>
          <a:prstGeom prst="rect">
            <a:avLst/>
          </a:prstGeom>
        </p:spPr>
        <p:txBody>
          <a:bodyPr/>
          <a:lstStyle/>
          <a:p>
            <a:fld id="{C3BBF7D8-0B8A-44C4-B3F1-DCE0823F9BA9}" type="datetimeFigureOut">
              <a:rPr lang="zh-CN" altLang="en-US" smtClean="0"/>
              <a:t>2024/9/14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B4C83-C5B8-4DEC-869E-CC162231B9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352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908630" y="6354341"/>
            <a:ext cx="2743200" cy="365125"/>
          </a:xfrm>
          <a:prstGeom prst="rect">
            <a:avLst/>
          </a:prstGeom>
        </p:spPr>
        <p:txBody>
          <a:bodyPr/>
          <a:lstStyle/>
          <a:p>
            <a:fld id="{C3BBF7D8-0B8A-44C4-B3F1-DCE0823F9BA9}" type="datetimeFigureOut">
              <a:rPr lang="zh-CN" altLang="en-US" smtClean="0"/>
              <a:t>2024/9/14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B4C83-C5B8-4DEC-869E-CC162231B9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054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908630" y="6354341"/>
            <a:ext cx="2743200" cy="365125"/>
          </a:xfrm>
          <a:prstGeom prst="rect">
            <a:avLst/>
          </a:prstGeom>
        </p:spPr>
        <p:txBody>
          <a:bodyPr/>
          <a:lstStyle/>
          <a:p>
            <a:fld id="{C3BBF7D8-0B8A-44C4-B3F1-DCE0823F9BA9}" type="datetimeFigureOut">
              <a:rPr lang="zh-CN" altLang="en-US" smtClean="0"/>
              <a:t>2024/9/14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B4C83-C5B8-4DEC-869E-CC162231B9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290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10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648" y="6310003"/>
            <a:ext cx="12191352" cy="545147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66722" cy="931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504709"/>
            <a:ext cx="10515600" cy="4672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790B4C83-C5B8-4DEC-869E-CC162231B93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A12D7D7D-FAE1-158B-AC56-875C765E0754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71210" y="155789"/>
            <a:ext cx="811471" cy="854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" descr="https://www.ndpp.ac.cn/static/img/top_logo.cd3ac50.png">
            <a:extLst>
              <a:ext uri="{FF2B5EF4-FFF2-40B4-BE49-F238E27FC236}">
                <a16:creationId xmlns:a16="http://schemas.microsoft.com/office/drawing/2014/main" id="{4F793AD7-1811-F20F-5B8E-B599796EAF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738" y="172740"/>
            <a:ext cx="3250472" cy="816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847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coptr.digipres.org/index.php/Tools_Grid" TargetMode="External"/><Relationship Id="rId3" Type="http://schemas.openxmlformats.org/officeDocument/2006/relationships/hyperlink" Target="https://www.nationalarchives.gov.uk/pronom/" TargetMode="External"/><Relationship Id="rId7" Type="http://schemas.openxmlformats.org/officeDocument/2006/relationships/hyperlink" Target="https://wikidp.org/abou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sandbox.archivematica.org/transfer/" TargetMode="External"/><Relationship Id="rId5" Type="http://schemas.openxmlformats.org/officeDocument/2006/relationships/hyperlink" Target="https://www.dpconline.org/digipres/champion-digital-preservation/bit-list" TargetMode="External"/><Relationship Id="rId4" Type="http://schemas.openxmlformats.org/officeDocument/2006/relationships/hyperlink" Target="https://github.com/usnationalarchives/digital-preservation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4979" y="1506311"/>
            <a:ext cx="10617654" cy="1293359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Constructing a Preservation Technical Registry by Leveraging Community Best Practices</a:t>
            </a: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4617" y="3973513"/>
            <a:ext cx="10180865" cy="1655762"/>
          </a:xfrm>
        </p:spPr>
        <p:txBody>
          <a:bodyPr/>
          <a:lstStyle/>
          <a:p>
            <a:r>
              <a:rPr lang="en-US" altLang="zh-CN" sz="2800" u="sng" dirty="0" smtClean="0"/>
              <a:t>Wang Lu</a:t>
            </a:r>
            <a:r>
              <a:rPr lang="zh-CN" altLang="en-US" sz="2800" dirty="0" smtClean="0"/>
              <a:t>，</a:t>
            </a:r>
            <a:r>
              <a:rPr lang="en-US" altLang="zh-CN" sz="2800" dirty="0" smtClean="0"/>
              <a:t>Kong </a:t>
            </a:r>
            <a:r>
              <a:rPr lang="en-US" altLang="zh-CN" sz="2800" dirty="0" err="1" smtClean="0"/>
              <a:t>Beibei</a:t>
            </a:r>
            <a:r>
              <a:rPr lang="en-US" altLang="zh-CN" sz="2800" dirty="0" smtClean="0"/>
              <a:t>, Wu </a:t>
            </a:r>
            <a:r>
              <a:rPr lang="en-US" altLang="zh-CN" sz="2800" dirty="0" err="1" smtClean="0"/>
              <a:t>Zhenxin</a:t>
            </a:r>
            <a:r>
              <a:rPr lang="en-US" altLang="zh-CN" sz="2800" dirty="0" smtClean="0"/>
              <a:t>, Zhang </a:t>
            </a:r>
            <a:r>
              <a:rPr lang="en-US" altLang="zh-CN" sz="2800" dirty="0" err="1" smtClean="0"/>
              <a:t>Zhixiong</a:t>
            </a:r>
            <a:endParaRPr lang="en-US" altLang="zh-CN" sz="2800" dirty="0" smtClean="0"/>
          </a:p>
          <a:p>
            <a:r>
              <a:rPr lang="en-US" altLang="zh-CN" dirty="0" smtClean="0"/>
              <a:t>National Science Library, Chinese Academy of Sciences</a:t>
            </a:r>
          </a:p>
        </p:txBody>
      </p:sp>
    </p:spTree>
    <p:extLst>
      <p:ext uri="{BB962C8B-B14F-4D97-AF65-F5344CB8AC3E}">
        <p14:creationId xmlns:p14="http://schemas.microsoft.com/office/powerpoint/2010/main" val="1382050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Motivation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sz="2400" dirty="0" smtClean="0"/>
              <a:t>NDPP is the Chinese </a:t>
            </a:r>
            <a:r>
              <a:rPr lang="en-US" altLang="zh-CN" sz="2400" u="sng" dirty="0" smtClean="0"/>
              <a:t>N</a:t>
            </a:r>
            <a:r>
              <a:rPr lang="en-US" altLang="zh-CN" sz="2400" dirty="0" smtClean="0"/>
              <a:t>ational </a:t>
            </a:r>
            <a:r>
              <a:rPr lang="en-US" altLang="zh-CN" sz="2400" u="sng" dirty="0"/>
              <a:t>D</a:t>
            </a:r>
            <a:r>
              <a:rPr lang="en-US" altLang="zh-CN" sz="2400" dirty="0"/>
              <a:t>igital </a:t>
            </a:r>
            <a:r>
              <a:rPr lang="en-US" altLang="zh-CN" sz="2400" u="sng" dirty="0"/>
              <a:t>P</a:t>
            </a:r>
            <a:r>
              <a:rPr lang="en-US" altLang="zh-CN" sz="2400" dirty="0"/>
              <a:t>reservation </a:t>
            </a:r>
            <a:r>
              <a:rPr lang="en-US" altLang="zh-CN" sz="2400" u="sng" dirty="0"/>
              <a:t>P</a:t>
            </a:r>
            <a:r>
              <a:rPr lang="en-US" altLang="zh-CN" sz="2400" dirty="0"/>
              <a:t>rogram for </a:t>
            </a:r>
            <a:r>
              <a:rPr lang="en-US" altLang="zh-CN" sz="2400" dirty="0" smtClean="0"/>
              <a:t>scientific </a:t>
            </a:r>
            <a:r>
              <a:rPr lang="en-US" altLang="zh-CN" sz="2400" dirty="0"/>
              <a:t>and </a:t>
            </a:r>
            <a:r>
              <a:rPr lang="en-US" altLang="zh-CN" sz="2400" dirty="0" smtClean="0"/>
              <a:t>technology literature</a:t>
            </a:r>
            <a:endParaRPr lang="en-US" altLang="zh-CN" sz="2400" dirty="0"/>
          </a:p>
          <a:p>
            <a:pPr lvl="1">
              <a:lnSpc>
                <a:spcPct val="110000"/>
              </a:lnSpc>
            </a:pPr>
            <a:r>
              <a:rPr lang="en-US" altLang="zh-CN" sz="2000" dirty="0" smtClean="0"/>
              <a:t>consists of 6 distributed repositories, holds O(10</a:t>
            </a:r>
            <a:r>
              <a:rPr lang="en-US" altLang="zh-CN" sz="2000" baseline="30000" dirty="0" smtClean="0"/>
              <a:t>8</a:t>
            </a:r>
            <a:r>
              <a:rPr lang="en-US" altLang="zh-CN" sz="2000" dirty="0" smtClean="0"/>
              <a:t>) objects and O(10</a:t>
            </a:r>
            <a:r>
              <a:rPr lang="en-US" altLang="zh-CN" sz="2000" baseline="30000" dirty="0" smtClean="0"/>
              <a:t>9</a:t>
            </a:r>
            <a:r>
              <a:rPr lang="en-US" altLang="zh-CN" sz="2000" dirty="0" smtClean="0"/>
              <a:t>) files</a:t>
            </a:r>
          </a:p>
          <a:p>
            <a:pPr>
              <a:lnSpc>
                <a:spcPct val="110000"/>
              </a:lnSpc>
            </a:pPr>
            <a:r>
              <a:rPr lang="en-US" altLang="zh-CN" sz="2400" dirty="0"/>
              <a:t>The next generation </a:t>
            </a:r>
            <a:r>
              <a:rPr lang="en-US" altLang="zh-CN" sz="2400" dirty="0" smtClean="0"/>
              <a:t>NDPP digital preservation system </a:t>
            </a:r>
            <a:r>
              <a:rPr lang="en-US" altLang="zh-CN" sz="2400" dirty="0"/>
              <a:t>is designed for large-scale, diverse scientific </a:t>
            </a:r>
            <a:r>
              <a:rPr lang="en-US" altLang="zh-CN" sz="2400" dirty="0" smtClean="0"/>
              <a:t>resources</a:t>
            </a:r>
          </a:p>
          <a:p>
            <a:pPr>
              <a:lnSpc>
                <a:spcPct val="110000"/>
              </a:lnSpc>
            </a:pPr>
            <a:r>
              <a:rPr lang="en-US" altLang="zh-CN" sz="2400" dirty="0" smtClean="0"/>
              <a:t>It aims at functional </a:t>
            </a:r>
            <a:r>
              <a:rPr lang="en-US" altLang="zh-CN" sz="2400" dirty="0"/>
              <a:t>extensibility, performance scalability, and compliance with domain standards and best </a:t>
            </a:r>
            <a:r>
              <a:rPr lang="en-US" altLang="zh-CN" sz="2400" dirty="0" smtClean="0"/>
              <a:t>practices</a:t>
            </a:r>
          </a:p>
          <a:p>
            <a:pPr>
              <a:lnSpc>
                <a:spcPct val="110000"/>
              </a:lnSpc>
            </a:pPr>
            <a:r>
              <a:rPr lang="en-US" altLang="zh-CN" sz="2400" dirty="0"/>
              <a:t>An accurate, machine-readable, and continuously updated technical registry is a necessity for preservation repositories at </a:t>
            </a:r>
            <a:r>
              <a:rPr lang="en-US" altLang="zh-CN" sz="2400" dirty="0" smtClean="0"/>
              <a:t>this scale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 smtClean="0"/>
              <a:t>to </a:t>
            </a:r>
            <a:r>
              <a:rPr lang="en-US" altLang="zh-CN" sz="2000" dirty="0"/>
              <a:t>drive the automatic ingest workflow and post-ingest technical risk management</a:t>
            </a:r>
            <a:endParaRPr lang="en-US" altLang="zh-CN" sz="2000" dirty="0" smtClean="0"/>
          </a:p>
        </p:txBody>
      </p:sp>
    </p:spTree>
    <p:extLst>
      <p:ext uri="{BB962C8B-B14F-4D97-AF65-F5344CB8AC3E}">
        <p14:creationId xmlns:p14="http://schemas.microsoft.com/office/powerpoint/2010/main" val="682254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External Registries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66561"/>
              </p:ext>
            </p:extLst>
          </p:nvPr>
        </p:nvGraphicFramePr>
        <p:xfrm>
          <a:off x="49598" y="1137765"/>
          <a:ext cx="12108237" cy="5565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2954">
                  <a:extLst>
                    <a:ext uri="{9D8B030D-6E8A-4147-A177-3AD203B41FA5}">
                      <a16:colId xmlns:a16="http://schemas.microsoft.com/office/drawing/2014/main" val="3628310373"/>
                    </a:ext>
                  </a:extLst>
                </a:gridCol>
                <a:gridCol w="1812074">
                  <a:extLst>
                    <a:ext uri="{9D8B030D-6E8A-4147-A177-3AD203B41FA5}">
                      <a16:colId xmlns:a16="http://schemas.microsoft.com/office/drawing/2014/main" val="2084349699"/>
                    </a:ext>
                  </a:extLst>
                </a:gridCol>
                <a:gridCol w="2491914">
                  <a:extLst>
                    <a:ext uri="{9D8B030D-6E8A-4147-A177-3AD203B41FA5}">
                      <a16:colId xmlns:a16="http://schemas.microsoft.com/office/drawing/2014/main" val="3194673251"/>
                    </a:ext>
                  </a:extLst>
                </a:gridCol>
                <a:gridCol w="1814841">
                  <a:extLst>
                    <a:ext uri="{9D8B030D-6E8A-4147-A177-3AD203B41FA5}">
                      <a16:colId xmlns:a16="http://schemas.microsoft.com/office/drawing/2014/main" val="108556818"/>
                    </a:ext>
                  </a:extLst>
                </a:gridCol>
                <a:gridCol w="523511">
                  <a:extLst>
                    <a:ext uri="{9D8B030D-6E8A-4147-A177-3AD203B41FA5}">
                      <a16:colId xmlns:a16="http://schemas.microsoft.com/office/drawing/2014/main" val="639134219"/>
                    </a:ext>
                  </a:extLst>
                </a:gridCol>
                <a:gridCol w="558413">
                  <a:extLst>
                    <a:ext uri="{9D8B030D-6E8A-4147-A177-3AD203B41FA5}">
                      <a16:colId xmlns:a16="http://schemas.microsoft.com/office/drawing/2014/main" val="3705827242"/>
                    </a:ext>
                  </a:extLst>
                </a:gridCol>
                <a:gridCol w="579351">
                  <a:extLst>
                    <a:ext uri="{9D8B030D-6E8A-4147-A177-3AD203B41FA5}">
                      <a16:colId xmlns:a16="http://schemas.microsoft.com/office/drawing/2014/main" val="370187554"/>
                    </a:ext>
                  </a:extLst>
                </a:gridCol>
                <a:gridCol w="649155">
                  <a:extLst>
                    <a:ext uri="{9D8B030D-6E8A-4147-A177-3AD203B41FA5}">
                      <a16:colId xmlns:a16="http://schemas.microsoft.com/office/drawing/2014/main" val="2526431779"/>
                    </a:ext>
                  </a:extLst>
                </a:gridCol>
                <a:gridCol w="732916">
                  <a:extLst>
                    <a:ext uri="{9D8B030D-6E8A-4147-A177-3AD203B41FA5}">
                      <a16:colId xmlns:a16="http://schemas.microsoft.com/office/drawing/2014/main" val="860550037"/>
                    </a:ext>
                  </a:extLst>
                </a:gridCol>
                <a:gridCol w="1603108">
                  <a:extLst>
                    <a:ext uri="{9D8B030D-6E8A-4147-A177-3AD203B41FA5}">
                      <a16:colId xmlns:a16="http://schemas.microsoft.com/office/drawing/2014/main" val="1809422782"/>
                    </a:ext>
                  </a:extLst>
                </a:gridCol>
              </a:tblGrid>
              <a:tr h="373731">
                <a:tc>
                  <a:txBody>
                    <a:bodyPr/>
                    <a:lstStyle/>
                    <a:p>
                      <a:pPr algn="ctr"/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aseline="0" dirty="0" smtClean="0"/>
                        <a:t>Entry Type</a:t>
                      </a:r>
                      <a:r>
                        <a:rPr lang="zh-CN" altLang="en-US" sz="1200" baseline="0" dirty="0" smtClean="0"/>
                        <a:t>（</a:t>
                      </a:r>
                      <a:r>
                        <a:rPr lang="en-US" altLang="zh-CN" sz="1200" baseline="0" dirty="0" smtClean="0"/>
                        <a:t>#</a:t>
                      </a:r>
                      <a:r>
                        <a:rPr lang="zh-CN" altLang="en-US" sz="1200" baseline="0" dirty="0" smtClean="0"/>
                        <a:t>）</a:t>
                      </a:r>
                      <a:endParaRPr lang="en-US" altLang="zh-CN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aseline="0" dirty="0" smtClean="0"/>
                        <a:t> Information Item </a:t>
                      </a:r>
                      <a:endParaRPr lang="zh-CN" alt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/>
                        <a:t>Risk Factors</a:t>
                      </a:r>
                      <a:r>
                        <a:rPr lang="en-US" altLang="zh-CN" sz="1200" baseline="0" dirty="0" smtClean="0"/>
                        <a:t> (#)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altLang="zh-CN" sz="10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aseline="0" dirty="0" smtClean="0"/>
                        <a:t>Risk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/>
                        <a:t>Risk</a:t>
                      </a:r>
                      <a:r>
                        <a:rPr lang="en-US" altLang="zh-CN" sz="1200" baseline="0" dirty="0" smtClean="0"/>
                        <a:t>  </a:t>
                      </a:r>
                    </a:p>
                    <a:p>
                      <a:pPr algn="l"/>
                      <a:r>
                        <a:rPr lang="en-US" altLang="zh-CN" sz="1200" baseline="0" dirty="0" smtClean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/>
                        <a:t>Action </a:t>
                      </a:r>
                    </a:p>
                    <a:p>
                      <a:pPr algn="l"/>
                      <a:r>
                        <a:rPr lang="en-US" altLang="zh-CN" sz="1200" dirty="0" smtClean="0"/>
                        <a:t>Plan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/>
                        <a:t>Action</a:t>
                      </a:r>
                      <a:r>
                        <a:rPr lang="en-US" altLang="zh-CN" sz="1200" baseline="0" dirty="0" smtClean="0"/>
                        <a:t> </a:t>
                      </a:r>
                    </a:p>
                    <a:p>
                      <a:pPr algn="l"/>
                      <a:r>
                        <a:rPr lang="en-US" altLang="zh-CN" sz="1200" baseline="0" dirty="0" smtClean="0"/>
                        <a:t>Tool</a:t>
                      </a:r>
                      <a:endParaRPr lang="en-US" altLang="zh-CN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/>
                        <a:t>Update </a:t>
                      </a:r>
                      <a:r>
                        <a:rPr lang="en-US" altLang="zh-CN" sz="1200" baseline="0" dirty="0" smtClean="0"/>
                        <a:t>&amp; </a:t>
                      </a:r>
                      <a:r>
                        <a:rPr lang="en-US" altLang="zh-CN" sz="1200" dirty="0" smtClean="0"/>
                        <a:t>Access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343394"/>
                  </a:ext>
                </a:extLst>
              </a:tr>
              <a:tr h="38978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hlinkClick r:id=""/>
                        </a:rPr>
                        <a:t>TNA’s</a:t>
                      </a:r>
                    </a:p>
                    <a:p>
                      <a:pPr algn="ctr"/>
                      <a:r>
                        <a:rPr lang="en-US" altLang="zh-CN" sz="1200" dirty="0" smtClean="0">
                          <a:hlinkClick r:id=""/>
                        </a:rPr>
                        <a:t>PRONOM</a:t>
                      </a:r>
                      <a:r>
                        <a:rPr lang="en-US" altLang="zh-CN" sz="1200" baseline="0" dirty="0" smtClean="0">
                          <a:hlinkClick r:id="rId3"/>
                        </a:rPr>
                        <a:t> 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/>
                        <a:t>Format</a:t>
                      </a:r>
                      <a:r>
                        <a:rPr lang="zh-CN" altLang="en-US" sz="1200" baseline="0" dirty="0" smtClean="0"/>
                        <a:t> （</a:t>
                      </a:r>
                      <a:r>
                        <a:rPr lang="en-US" altLang="zh-CN" sz="1200" dirty="0" smtClean="0"/>
                        <a:t>2400+</a:t>
                      </a:r>
                      <a:r>
                        <a:rPr lang="zh-CN" altLang="en-US" sz="1200" dirty="0" smtClean="0"/>
                        <a:t>）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zh-CN" sz="1200" dirty="0" smtClean="0"/>
                        <a:t>Name, </a:t>
                      </a:r>
                      <a:r>
                        <a:rPr lang="en-US" altLang="zh-CN" sz="1200" dirty="0" smtClean="0"/>
                        <a:t>PRONOM ID</a:t>
                      </a:r>
                      <a:r>
                        <a:rPr lang="zh-CN" altLang="en-US" sz="1200" dirty="0" smtClean="0"/>
                        <a:t>，</a:t>
                      </a:r>
                      <a:r>
                        <a:rPr lang="fr-FR" altLang="zh-CN" sz="1200" dirty="0" smtClean="0"/>
                        <a:t>Extensions,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altLang="zh-CN" sz="1200" dirty="0" smtClean="0"/>
                        <a:t>Signature File,Classification</a:t>
                      </a:r>
                      <a:endParaRPr lang="zh-CN" alt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/>
                        <a:t>4</a:t>
                      </a:r>
                      <a:r>
                        <a:rPr lang="en-US" altLang="zh-CN" sz="1200" baseline="0" dirty="0" smtClean="0"/>
                        <a:t> times/year,</a:t>
                      </a:r>
                    </a:p>
                    <a:p>
                      <a:pPr algn="l"/>
                      <a:r>
                        <a:rPr lang="en-US" altLang="zh-CN" sz="1200" baseline="0" dirty="0" smtClean="0"/>
                        <a:t> Batch update, HT</a:t>
                      </a:r>
                      <a:r>
                        <a:rPr lang="en-US" altLang="zh-CN" sz="1200" dirty="0" smtClean="0"/>
                        <a:t>TP </a:t>
                      </a:r>
                      <a:endParaRPr lang="zh-CN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1400779"/>
                  </a:ext>
                </a:extLst>
              </a:tr>
              <a:tr h="1188720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hlinkClick r:id="rId4"/>
                        </a:rPr>
                        <a:t>NARA</a:t>
                      </a:r>
                      <a:r>
                        <a:rPr lang="en-US" altLang="zh-CN" sz="1200" baseline="0" dirty="0" smtClean="0">
                          <a:hlinkClick r:id="rId4"/>
                        </a:rPr>
                        <a:t>’s</a:t>
                      </a:r>
                      <a:endParaRPr lang="en-US" altLang="zh-CN" sz="1200" dirty="0" smtClean="0">
                        <a:hlinkClick r:id=""/>
                      </a:endParaRPr>
                    </a:p>
                    <a:p>
                      <a:pPr algn="ctr"/>
                      <a:r>
                        <a:rPr lang="en-US" altLang="zh-CN" sz="1200" dirty="0" smtClean="0">
                          <a:hlinkClick r:id=""/>
                        </a:rPr>
                        <a:t>Preservation Framework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/>
                        <a:t>Format  (700+)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Name</a:t>
                      </a:r>
                      <a:r>
                        <a:rPr lang="zh-CN" altLang="en-US" sz="1200" dirty="0" smtClean="0"/>
                        <a:t>，</a:t>
                      </a:r>
                      <a:r>
                        <a:rPr lang="en-US" altLang="zh-CN" sz="1200" dirty="0" smtClean="0"/>
                        <a:t>Extensions</a:t>
                      </a:r>
                      <a:r>
                        <a:rPr lang="zh-CN" altLang="en-US" sz="1200" dirty="0" smtClean="0"/>
                        <a:t>，</a:t>
                      </a:r>
                      <a:r>
                        <a:rPr lang="en-US" altLang="zh-CN" sz="1200" dirty="0" smtClean="0"/>
                        <a:t>MIME Type,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PRONOM ID</a:t>
                      </a:r>
                      <a:r>
                        <a:rPr lang="en-US" altLang="zh-CN" sz="1200" baseline="0" dirty="0" smtClean="0"/>
                        <a:t>, </a:t>
                      </a:r>
                      <a:r>
                        <a:rPr lang="en-US" altLang="zh-CN" sz="1200" dirty="0" smtClean="0"/>
                        <a:t>Specification/Standard,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External URL:</a:t>
                      </a:r>
                      <a:r>
                        <a:rPr lang="en-US" altLang="zh-CN" sz="1200" baseline="0" dirty="0" smtClean="0"/>
                        <a:t> </a:t>
                      </a:r>
                      <a:r>
                        <a:rPr lang="en-US" altLang="zh-CN" sz="1200" dirty="0" smtClean="0"/>
                        <a:t>LOC</a:t>
                      </a:r>
                      <a:r>
                        <a:rPr lang="en-US" altLang="zh-CN" sz="1200" baseline="0" dirty="0" smtClean="0"/>
                        <a:t> FDD, </a:t>
                      </a:r>
                      <a:r>
                        <a:rPr lang="en-US" altLang="zh-CN" sz="1200" baseline="0" dirty="0" err="1" smtClean="0"/>
                        <a:t>Wikidata</a:t>
                      </a:r>
                      <a:r>
                        <a:rPr lang="en-US" altLang="zh-CN" sz="1200" baseline="0" dirty="0" smtClean="0"/>
                        <a:t>, </a:t>
                      </a:r>
                      <a:r>
                        <a:rPr lang="en-US" altLang="zh-CN" sz="1200" baseline="0" dirty="0" err="1" smtClean="0"/>
                        <a:t>ArchiveTeam</a:t>
                      </a:r>
                      <a:r>
                        <a:rPr lang="en-US" altLang="zh-CN" sz="1200" baseline="0" dirty="0" smtClean="0"/>
                        <a:t>, </a:t>
                      </a:r>
                      <a:r>
                        <a:rPr lang="en-US" altLang="zh-CN" sz="1200" dirty="0" err="1" smtClean="0"/>
                        <a:t>ForensicsWiki</a:t>
                      </a:r>
                      <a:r>
                        <a:rPr lang="en-US" altLang="zh-CN" sz="1200" dirty="0" smtClean="0"/>
                        <a:t>,</a:t>
                      </a:r>
                      <a:r>
                        <a:rPr lang="en-US" altLang="zh-CN" sz="1200" baseline="0" dirty="0" smtClean="0"/>
                        <a:t> </a:t>
                      </a:r>
                      <a:r>
                        <a:rPr lang="en-US" altLang="zh-CN" sz="1200" dirty="0" smtClean="0"/>
                        <a:t>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Preservation plan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/>
                        <a:t>Disclosure</a:t>
                      </a:r>
                      <a:r>
                        <a:rPr lang="zh-CN" altLang="en-US" sz="1200" baseline="0" dirty="0" smtClean="0"/>
                        <a:t>，</a:t>
                      </a:r>
                      <a:endParaRPr lang="en-US" altLang="zh-CN" sz="1200" baseline="0" dirty="0" smtClean="0"/>
                    </a:p>
                    <a:p>
                      <a:pPr algn="l"/>
                      <a:r>
                        <a:rPr lang="en-US" altLang="zh-CN" sz="1200" baseline="0" dirty="0" smtClean="0"/>
                        <a:t>Adoption,</a:t>
                      </a:r>
                    </a:p>
                    <a:p>
                      <a:pPr algn="l"/>
                      <a:r>
                        <a:rPr lang="en-US" altLang="zh-CN" sz="1200" baseline="0" dirty="0" smtClean="0"/>
                        <a:t>Transparency,</a:t>
                      </a:r>
                    </a:p>
                    <a:p>
                      <a:pPr algn="l"/>
                      <a:r>
                        <a:rPr lang="en-US" altLang="zh-CN" sz="1200" baseline="0" dirty="0" smtClean="0"/>
                        <a:t>Self Documentation,</a:t>
                      </a:r>
                    </a:p>
                    <a:p>
                      <a:pPr algn="l"/>
                      <a:r>
                        <a:rPr lang="en-US" altLang="zh-CN" sz="1200" baseline="0" dirty="0" smtClean="0"/>
                        <a:t>Hardware dependency,</a:t>
                      </a:r>
                    </a:p>
                    <a:p>
                      <a:pPr algn="l"/>
                      <a:r>
                        <a:rPr lang="en-US" altLang="zh-CN" sz="1200" baseline="0" dirty="0" smtClean="0"/>
                        <a:t>Software dependency,</a:t>
                      </a:r>
                    </a:p>
                    <a:p>
                      <a:pPr algn="l"/>
                      <a:r>
                        <a:rPr lang="en-US" altLang="zh-CN" sz="1200" baseline="0" dirty="0" smtClean="0"/>
                        <a:t>Impact of Patent,</a:t>
                      </a:r>
                    </a:p>
                    <a:p>
                      <a:pPr algn="l"/>
                      <a:r>
                        <a:rPr lang="en-US" altLang="zh-CN" sz="1200" dirty="0" smtClean="0"/>
                        <a:t>Technical protection,</a:t>
                      </a:r>
                    </a:p>
                    <a:p>
                      <a:pPr algn="l"/>
                      <a:r>
                        <a:rPr lang="en-US" altLang="zh-CN" sz="1200" dirty="0" smtClean="0"/>
                        <a:t>Age,</a:t>
                      </a:r>
                    </a:p>
                    <a:p>
                      <a:pPr algn="l"/>
                      <a:r>
                        <a:rPr lang="en-US" altLang="zh-CN" sz="1200" dirty="0" smtClean="0"/>
                        <a:t>Prevalence,</a:t>
                      </a:r>
                    </a:p>
                    <a:p>
                      <a:pPr algn="l"/>
                      <a:r>
                        <a:rPr lang="en-US" altLang="zh-CN" sz="1200" dirty="0" smtClean="0"/>
                        <a:t>Feasibility</a:t>
                      </a:r>
                      <a:endParaRPr lang="zh-CN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5</a:t>
                      </a:r>
                    </a:p>
                    <a:p>
                      <a:pPr algn="ctr"/>
                      <a:r>
                        <a:rPr lang="en-US" altLang="zh-CN" sz="1200" dirty="0" smtClean="0"/>
                        <a:t>5</a:t>
                      </a:r>
                    </a:p>
                    <a:p>
                      <a:pPr algn="ctr"/>
                      <a:r>
                        <a:rPr lang="en-US" altLang="zh-CN" sz="1200" dirty="0" smtClean="0"/>
                        <a:t>7</a:t>
                      </a:r>
                    </a:p>
                    <a:p>
                      <a:pPr algn="ctr"/>
                      <a:r>
                        <a:rPr lang="en-US" altLang="zh-CN" sz="1200" dirty="0" smtClean="0"/>
                        <a:t>5</a:t>
                      </a:r>
                    </a:p>
                    <a:p>
                      <a:pPr algn="ctr"/>
                      <a:r>
                        <a:rPr lang="en-US" altLang="zh-CN" sz="1200" dirty="0" smtClean="0"/>
                        <a:t>2</a:t>
                      </a:r>
                    </a:p>
                    <a:p>
                      <a:pPr algn="ctr"/>
                      <a:r>
                        <a:rPr lang="en-US" altLang="zh-CN" sz="1200" dirty="0" smtClean="0"/>
                        <a:t>4</a:t>
                      </a:r>
                    </a:p>
                    <a:p>
                      <a:pPr algn="ctr"/>
                      <a:r>
                        <a:rPr lang="en-US" altLang="zh-CN" sz="1200" dirty="0" smtClean="0"/>
                        <a:t>4</a:t>
                      </a:r>
                    </a:p>
                    <a:p>
                      <a:pPr algn="ctr"/>
                      <a:r>
                        <a:rPr lang="en-US" altLang="zh-CN" sz="1200" dirty="0" smtClean="0"/>
                        <a:t>5</a:t>
                      </a:r>
                    </a:p>
                    <a:p>
                      <a:pPr algn="ctr"/>
                      <a:r>
                        <a:rPr lang="en-US" altLang="zh-CN" sz="1200" dirty="0" smtClean="0"/>
                        <a:t>2</a:t>
                      </a:r>
                    </a:p>
                    <a:p>
                      <a:pPr algn="ctr"/>
                      <a:r>
                        <a:rPr lang="en-US" altLang="zh-CN" sz="1200" dirty="0" smtClean="0"/>
                        <a:t>1</a:t>
                      </a:r>
                    </a:p>
                    <a:p>
                      <a:pPr algn="ctr"/>
                      <a:r>
                        <a:rPr lang="en-US" altLang="zh-CN" sz="1200" dirty="0" smtClean="0"/>
                        <a:t>1</a:t>
                      </a:r>
                      <a:endParaRPr lang="zh-CN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/>
                        <a:t>√</a:t>
                      </a:r>
                      <a:endParaRPr lang="en-US" altLang="zh-CN" sz="1200" dirty="0" smtClean="0"/>
                    </a:p>
                    <a:p>
                      <a:pPr algn="ctr"/>
                      <a:r>
                        <a:rPr lang="zh-CN" altLang="en-US" sz="1200" dirty="0" smtClean="0"/>
                        <a:t>（</a:t>
                      </a:r>
                      <a:r>
                        <a:rPr lang="en-US" altLang="zh-CN" sz="1200" dirty="0" smtClean="0"/>
                        <a:t>3</a:t>
                      </a:r>
                      <a:r>
                        <a:rPr lang="zh-CN" altLang="en-US" sz="1200" dirty="0" smtClean="0"/>
                        <a:t>）</a:t>
                      </a:r>
                      <a:endParaRPr lang="zh-CN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/>
                        <a:t>√</a:t>
                      </a:r>
                      <a:endParaRPr lang="zh-CN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/>
                        <a:t>√</a:t>
                      </a:r>
                      <a:endParaRPr lang="zh-CN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4</a:t>
                      </a:r>
                      <a:r>
                        <a:rPr lang="en-US" altLang="zh-CN" sz="1200" baseline="0" dirty="0" smtClean="0"/>
                        <a:t> times/year,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aseline="0" dirty="0" smtClean="0"/>
                        <a:t>Batch update, GIT</a:t>
                      </a:r>
                      <a:endParaRPr lang="zh-CN" altLang="en-US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46966"/>
                  </a:ext>
                </a:extLst>
              </a:tr>
              <a:tr h="86856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/>
                        <a:t>Format group (</a:t>
                      </a:r>
                      <a:r>
                        <a:rPr lang="en-US" altLang="zh-CN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12)</a:t>
                      </a:r>
                      <a:endParaRPr lang="zh-CN" alt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Name,</a:t>
                      </a:r>
                      <a:r>
                        <a:rPr lang="en-US" altLang="zh-CN" sz="1200" baseline="0" dirty="0" smtClean="0"/>
                        <a:t> </a:t>
                      </a:r>
                      <a:r>
                        <a:rPr lang="en-US" altLang="zh-CN" sz="1200" dirty="0" smtClean="0"/>
                        <a:t>significant</a:t>
                      </a:r>
                      <a:r>
                        <a:rPr lang="en-US" altLang="zh-CN" sz="1200" baseline="0" dirty="0" smtClean="0"/>
                        <a:t> Property,</a:t>
                      </a:r>
                      <a:r>
                        <a:rPr lang="en-US" altLang="zh-CN" sz="1200" dirty="0" smtClean="0"/>
                        <a:t> Preferred</a:t>
                      </a:r>
                      <a:r>
                        <a:rPr lang="en-US" altLang="zh-CN" sz="1200" baseline="0" dirty="0" smtClean="0"/>
                        <a:t>/Acceptable Transfer Format</a:t>
                      </a:r>
                      <a:r>
                        <a:rPr lang="zh-CN" altLang="en-US" sz="1200" baseline="0" dirty="0" smtClean="0"/>
                        <a:t>，</a:t>
                      </a:r>
                      <a:endParaRPr lang="en-US" altLang="zh-CN" sz="12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Format</a:t>
                      </a:r>
                      <a:r>
                        <a:rPr lang="en-US" altLang="zh-CN" sz="1200" baseline="0" dirty="0" smtClean="0"/>
                        <a:t> for public access,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aseline="0" dirty="0" smtClean="0"/>
                        <a:t>Format for reference </a:t>
                      </a:r>
                      <a:endParaRPr lang="en-US" altLang="zh-CN" sz="12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837816"/>
                  </a:ext>
                </a:extLst>
              </a:tr>
              <a:tr h="60488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hlinkClick r:id=""/>
                        </a:rPr>
                        <a:t>DPC </a:t>
                      </a:r>
                    </a:p>
                    <a:p>
                      <a:pPr algn="ctr"/>
                      <a:r>
                        <a:rPr lang="en-US" altLang="zh-CN" sz="1200" dirty="0" smtClean="0">
                          <a:hlinkClick r:id=""/>
                        </a:rPr>
                        <a:t>Bit</a:t>
                      </a:r>
                      <a:r>
                        <a:rPr lang="en-US" altLang="zh-CN" sz="1200" baseline="0" dirty="0" smtClean="0">
                          <a:hlinkClick r:id="rId5"/>
                        </a:rPr>
                        <a:t> List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aseline="0" dirty="0" smtClean="0"/>
                        <a:t>Entry(</a:t>
                      </a:r>
                      <a:r>
                        <a:rPr lang="en-US" altLang="zh-CN" sz="1200" dirty="0" smtClean="0"/>
                        <a:t>87)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aseline="0" dirty="0" smtClean="0"/>
                        <a:t>Species, description, trends,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aseline="0" dirty="0" smtClean="0"/>
                        <a:t>risk factors, </a:t>
                      </a:r>
                      <a:r>
                        <a:rPr lang="en-US" altLang="zh-CN" sz="1200" dirty="0" smtClean="0"/>
                        <a:t>Case Studies,</a:t>
                      </a:r>
                      <a:r>
                        <a:rPr lang="en-US" altLang="zh-CN" sz="1200" baseline="0" dirty="0" smtClean="0"/>
                        <a:t> </a:t>
                      </a:r>
                      <a:r>
                        <a:rPr lang="en-US" altLang="zh-CN" sz="1200" dirty="0" smtClean="0"/>
                        <a:t>Examples</a:t>
                      </a:r>
                      <a:r>
                        <a:rPr lang="en-US" altLang="zh-CN" sz="1200" baseline="0" dirty="0" smtClean="0"/>
                        <a:t>, Comment</a:t>
                      </a:r>
                      <a:endParaRPr lang="zh-CN" alt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/>
                        <a:t>Significance,</a:t>
                      </a:r>
                      <a:r>
                        <a:rPr lang="en-US" altLang="zh-CN" sz="1200" baseline="0" dirty="0" smtClean="0"/>
                        <a:t> </a:t>
                      </a:r>
                      <a:r>
                        <a:rPr lang="en-US" altLang="zh-CN" sz="1200" dirty="0" smtClean="0"/>
                        <a:t>Loss Impact,</a:t>
                      </a:r>
                    </a:p>
                    <a:p>
                      <a:pPr algn="l"/>
                      <a:r>
                        <a:rPr lang="en-US" altLang="zh-CN" sz="1200" dirty="0" smtClean="0"/>
                        <a:t>Inevitability of Loss,</a:t>
                      </a:r>
                    </a:p>
                    <a:p>
                      <a:pPr algn="l"/>
                      <a:r>
                        <a:rPr lang="en-US" altLang="zh-CN" sz="1200" dirty="0" smtClean="0"/>
                        <a:t>Imminence of Action</a:t>
                      </a:r>
                      <a:endParaRPr lang="zh-CN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/>
                        <a:t>√</a:t>
                      </a:r>
                      <a:endParaRPr lang="en-US" altLang="zh-CN" sz="1200" dirty="0" smtClean="0"/>
                    </a:p>
                    <a:p>
                      <a:pPr algn="ctr"/>
                      <a:r>
                        <a:rPr lang="en-US" altLang="zh-CN" sz="1200" dirty="0" smtClean="0"/>
                        <a:t>(5)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/>
                        <a:t>1 time/year</a:t>
                      </a:r>
                      <a:r>
                        <a:rPr lang="en-US" altLang="zh-CN" sz="1200" baseline="0" dirty="0" smtClean="0"/>
                        <a:t>, </a:t>
                      </a:r>
                    </a:p>
                    <a:p>
                      <a:pPr algn="l"/>
                      <a:r>
                        <a:rPr lang="en-US" altLang="zh-CN" sz="1200" baseline="0" dirty="0" smtClean="0"/>
                        <a:t>Batch update, </a:t>
                      </a:r>
                    </a:p>
                    <a:p>
                      <a:pPr algn="l"/>
                      <a:r>
                        <a:rPr lang="en-US" altLang="zh-CN" sz="1200" baseline="0" dirty="0" smtClean="0"/>
                        <a:t>Web page</a:t>
                      </a:r>
                      <a:endParaRPr lang="zh-CN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4837645"/>
                  </a:ext>
                </a:extLst>
              </a:tr>
              <a:tr h="47526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hlinkClick r:id="rId6"/>
                        </a:rPr>
                        <a:t>Archivematica</a:t>
                      </a:r>
                      <a:r>
                        <a:rPr lang="zh-CN" altLang="en-US" sz="1200" dirty="0" smtClean="0">
                          <a:hlinkClick r:id="rId6"/>
                        </a:rPr>
                        <a:t>‘</a:t>
                      </a:r>
                      <a:r>
                        <a:rPr lang="en-US" altLang="zh-CN" sz="1200" dirty="0" smtClean="0">
                          <a:hlinkClick r:id="rId6"/>
                        </a:rPr>
                        <a:t>s</a:t>
                      </a:r>
                    </a:p>
                    <a:p>
                      <a:pPr algn="ctr"/>
                      <a:r>
                        <a:rPr lang="en-US" altLang="zh-CN" sz="1200" baseline="0" dirty="0" smtClean="0">
                          <a:hlinkClick r:id="rId6"/>
                        </a:rPr>
                        <a:t>FPR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/>
                        <a:t>Format(1582),</a:t>
                      </a:r>
                    </a:p>
                    <a:p>
                      <a:pPr algn="l"/>
                      <a:r>
                        <a:rPr lang="en-US" altLang="zh-CN" sz="1200" dirty="0" smtClean="0"/>
                        <a:t>Format</a:t>
                      </a:r>
                      <a:r>
                        <a:rPr lang="en-US" altLang="zh-CN" sz="1200" baseline="0" dirty="0" smtClean="0"/>
                        <a:t> </a:t>
                      </a:r>
                      <a:r>
                        <a:rPr lang="en-US" altLang="zh-CN" sz="1200" dirty="0" smtClean="0"/>
                        <a:t>group(30)</a:t>
                      </a:r>
                    </a:p>
                    <a:p>
                      <a:pPr algn="l"/>
                      <a:r>
                        <a:rPr lang="en-US" altLang="zh-CN" sz="1200" dirty="0" smtClean="0"/>
                        <a:t>Action</a:t>
                      </a:r>
                      <a:r>
                        <a:rPr lang="en-US" altLang="zh-CN" sz="1200" baseline="0" dirty="0" smtClean="0"/>
                        <a:t>(39), </a:t>
                      </a:r>
                      <a:r>
                        <a:rPr lang="en-US" altLang="zh-CN" sz="1200" baseline="0" dirty="0" err="1" smtClean="0"/>
                        <a:t>extool</a:t>
                      </a:r>
                      <a:r>
                        <a:rPr lang="en-US" altLang="zh-CN" sz="1200" baseline="0" dirty="0" smtClean="0"/>
                        <a:t>(16)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/>
                        <a:t>Description, Version</a:t>
                      </a:r>
                    </a:p>
                    <a:p>
                      <a:pPr algn="l"/>
                      <a:r>
                        <a:rPr lang="en-US" altLang="zh-CN" sz="1200" dirty="0" smtClean="0"/>
                        <a:t>PRONOM ID, Format Name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/>
                        <a:t>√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/>
                        <a:t>√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dirty="0" smtClean="0"/>
                        <a:t>Update</a:t>
                      </a:r>
                      <a:r>
                        <a:rPr lang="en-US" altLang="zh-CN" sz="1200" baseline="0" dirty="0" smtClean="0"/>
                        <a:t> with release,</a:t>
                      </a:r>
                    </a:p>
                    <a:p>
                      <a:pPr algn="l"/>
                      <a:r>
                        <a:rPr lang="en-US" altLang="zh-CN" sz="1200" baseline="0" dirty="0" smtClean="0"/>
                        <a:t>Batch update,</a:t>
                      </a:r>
                      <a:r>
                        <a:rPr lang="zh-CN" altLang="en-US" sz="1200" baseline="0" dirty="0" smtClean="0"/>
                        <a:t> </a:t>
                      </a:r>
                      <a:endParaRPr lang="en-US" altLang="zh-CN" sz="1200" baseline="0" dirty="0" smtClean="0"/>
                    </a:p>
                    <a:p>
                      <a:pPr algn="l"/>
                      <a:r>
                        <a:rPr lang="en-US" altLang="zh-CN" sz="1200" baseline="0" dirty="0" smtClean="0"/>
                        <a:t>Database dump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7590315"/>
                  </a:ext>
                </a:extLst>
              </a:tr>
              <a:tr h="67707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hlinkClick r:id="rId7"/>
                        </a:rPr>
                        <a:t>Wikidata</a:t>
                      </a:r>
                      <a:r>
                        <a:rPr lang="en-US" altLang="zh-CN" sz="1200" baseline="0" dirty="0" smtClean="0">
                          <a:hlinkClick r:id=""/>
                        </a:rPr>
                        <a:t> for </a:t>
                      </a:r>
                    </a:p>
                    <a:p>
                      <a:pPr algn="ctr"/>
                      <a:r>
                        <a:rPr lang="en-US" altLang="zh-CN" sz="1200" baseline="0" dirty="0" smtClean="0">
                          <a:hlinkClick r:id=""/>
                        </a:rPr>
                        <a:t>Digital</a:t>
                      </a:r>
                    </a:p>
                    <a:p>
                      <a:pPr algn="ctr"/>
                      <a:r>
                        <a:rPr lang="en-US" altLang="zh-CN" sz="1200" baseline="0" dirty="0" smtClean="0">
                          <a:hlinkClick r:id=""/>
                        </a:rPr>
                        <a:t>Preservation</a:t>
                      </a:r>
                      <a:endParaRPr lang="en-US" altLang="zh-CN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000" dirty="0" smtClean="0"/>
                        <a:t>PRONOM Format(2247),</a:t>
                      </a:r>
                    </a:p>
                    <a:p>
                      <a:pPr algn="l"/>
                      <a:r>
                        <a:rPr lang="en-US" altLang="zh-CN" sz="1000" dirty="0" smtClean="0"/>
                        <a:t>Signature(9462),</a:t>
                      </a:r>
                    </a:p>
                    <a:p>
                      <a:pPr algn="l"/>
                      <a:r>
                        <a:rPr lang="en-US" altLang="zh-CN" sz="1000" dirty="0" smtClean="0"/>
                        <a:t>Emulators(303),File system(190)</a:t>
                      </a:r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zh-CN" altLang="en-US" sz="9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aseline="0" dirty="0" smtClean="0"/>
                        <a:t>Update by item,</a:t>
                      </a:r>
                    </a:p>
                    <a:p>
                      <a:pPr algn="l"/>
                      <a:r>
                        <a:rPr lang="en-US" altLang="zh-CN" sz="1200" dirty="0" smtClean="0"/>
                        <a:t>SPARQL</a:t>
                      </a:r>
                      <a:endParaRPr lang="zh-CN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0375081"/>
                  </a:ext>
                </a:extLst>
              </a:tr>
              <a:tr h="47526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hlinkClick r:id="rId8"/>
                        </a:rPr>
                        <a:t>COPTR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000" dirty="0" smtClean="0"/>
                        <a:t>Action</a:t>
                      </a:r>
                      <a:r>
                        <a:rPr lang="en-US" altLang="zh-CN" sz="1000" baseline="0" dirty="0" smtClean="0"/>
                        <a:t> Tool(612)</a:t>
                      </a:r>
                      <a:endParaRPr lang="zh-CN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/>
                        <a:t>Description,</a:t>
                      </a:r>
                      <a:r>
                        <a:rPr lang="en-US" altLang="zh-CN" sz="1100" baseline="0" dirty="0" smtClean="0"/>
                        <a:t> Lifecycle, Stages, Function, Content type, URL, History </a:t>
                      </a:r>
                      <a:endParaRPr lang="zh-CN" altLang="en-US" sz="11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zh-CN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aseline="0" dirty="0" smtClean="0"/>
                        <a:t>Update by </a:t>
                      </a:r>
                      <a:r>
                        <a:rPr lang="en-US" altLang="zh-CN" sz="1200" dirty="0" smtClean="0"/>
                        <a:t>Item</a:t>
                      </a:r>
                      <a:r>
                        <a:rPr lang="en-US" altLang="zh-CN" sz="1200" baseline="0" dirty="0" smtClean="0"/>
                        <a:t>,</a:t>
                      </a:r>
                      <a:endParaRPr lang="en-US" altLang="zh-CN" sz="1200" dirty="0" smtClean="0"/>
                    </a:p>
                    <a:p>
                      <a:pPr algn="l"/>
                      <a:r>
                        <a:rPr lang="en-US" altLang="zh-CN" sz="1200" dirty="0" smtClean="0"/>
                        <a:t>HTTP</a:t>
                      </a:r>
                      <a:endParaRPr lang="zh-CN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656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2229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 smtClean="0"/>
              <a:t>The Data </a:t>
            </a:r>
            <a:r>
              <a:rPr lang="en-US" altLang="zh-CN" sz="3200" dirty="0"/>
              <a:t>M</a:t>
            </a:r>
            <a:r>
              <a:rPr lang="en-US" altLang="zh-CN" sz="3200" dirty="0" smtClean="0"/>
              <a:t>odel and Risk Formula </a:t>
            </a:r>
            <a:endParaRPr lang="zh-CN" altLang="en-US" sz="3200" dirty="0"/>
          </a:p>
        </p:txBody>
      </p:sp>
      <p:sp>
        <p:nvSpPr>
          <p:cNvPr id="7" name="文本框 6"/>
          <p:cNvSpPr txBox="1"/>
          <p:nvPr/>
        </p:nvSpPr>
        <p:spPr>
          <a:xfrm>
            <a:off x="6266709" y="1326697"/>
            <a:ext cx="5539468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Format Risk </a:t>
            </a:r>
            <a:r>
              <a:rPr lang="en-US" altLang="zh-CN" sz="1400" dirty="0" smtClean="0"/>
              <a:t>Score </a:t>
            </a:r>
            <a:r>
              <a:rPr lang="en-US" altLang="zh-CN" sz="1400" dirty="0"/>
              <a:t>=   </a:t>
            </a:r>
            <a:r>
              <a:rPr lang="en-US" altLang="zh-CN" sz="1400" dirty="0" smtClean="0"/>
              <a:t>    </a:t>
            </a:r>
            <a:r>
              <a:rPr lang="en-US" altLang="zh-CN" sz="1400" dirty="0" err="1" smtClean="0"/>
              <a:t>Original_Score</a:t>
            </a:r>
            <a:r>
              <a:rPr lang="en-US" altLang="zh-CN" sz="1400" dirty="0" smtClean="0"/>
              <a:t> x Original_Weight</a:t>
            </a:r>
            <a:endParaRPr lang="en-US" altLang="zh-CN" sz="1400" dirty="0"/>
          </a:p>
          <a:p>
            <a:r>
              <a:rPr lang="en-US" altLang="zh-CN" sz="1400" dirty="0"/>
              <a:t>                    </a:t>
            </a:r>
            <a:r>
              <a:rPr lang="en-US" altLang="zh-CN" sz="1400" dirty="0" smtClean="0"/>
              <a:t>              +  </a:t>
            </a:r>
            <a:r>
              <a:rPr lang="en-US" altLang="zh-CN" sz="1400" dirty="0" err="1" smtClean="0"/>
              <a:t>Priority_Score</a:t>
            </a:r>
            <a:r>
              <a:rPr lang="en-US" altLang="zh-CN" sz="1400" dirty="0" smtClean="0"/>
              <a:t> </a:t>
            </a:r>
            <a:r>
              <a:rPr lang="en-US" altLang="zh-CN" sz="1400" dirty="0"/>
              <a:t>x (1-Original_Weight</a:t>
            </a:r>
            <a:r>
              <a:rPr lang="en-US" altLang="zh-CN" sz="1400" dirty="0" smtClean="0"/>
              <a:t>)</a:t>
            </a:r>
          </a:p>
          <a:p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 smtClean="0"/>
              <a:t>Original_Score</a:t>
            </a:r>
            <a:r>
              <a:rPr lang="en-US" altLang="zh-CN" sz="1400" dirty="0" smtClean="0"/>
              <a:t> is calculated by sum of 9 risk factor scores :</a:t>
            </a:r>
            <a:endParaRPr lang="en-US" altLang="zh-CN" sz="14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9 </a:t>
            </a:r>
            <a:r>
              <a:rPr lang="en-US" altLang="zh-CN" sz="1400" dirty="0"/>
              <a:t>factors, 37 </a:t>
            </a:r>
            <a:r>
              <a:rPr lang="en-US" altLang="zh-CN" sz="1400" dirty="0" smtClean="0"/>
              <a:t>sub factors </a:t>
            </a:r>
            <a:r>
              <a:rPr lang="en-US" altLang="zh-CN" sz="1400" dirty="0"/>
              <a:t>from NDPP risk </a:t>
            </a:r>
            <a:r>
              <a:rPr lang="en-US" altLang="zh-CN" sz="1400" dirty="0" smtClean="0"/>
              <a:t>matrix</a:t>
            </a:r>
            <a:endParaRPr lang="en-US" altLang="zh-CN" sz="14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For </a:t>
            </a:r>
            <a:r>
              <a:rPr lang="en-US" altLang="zh-CN" sz="1400" dirty="0"/>
              <a:t>each </a:t>
            </a:r>
            <a:r>
              <a:rPr lang="en-US" altLang="zh-CN" sz="1400" dirty="0" smtClean="0"/>
              <a:t>sub factor, </a:t>
            </a:r>
          </a:p>
          <a:p>
            <a:pPr lvl="1">
              <a:lnSpc>
                <a:spcPct val="150000"/>
              </a:lnSpc>
            </a:pPr>
            <a:r>
              <a:rPr lang="en-US" altLang="zh-CN" sz="1400" dirty="0"/>
              <a:t>	</a:t>
            </a:r>
            <a:r>
              <a:rPr lang="en-US" altLang="zh-CN" sz="1400" dirty="0" err="1"/>
              <a:t>F</a:t>
            </a:r>
            <a:r>
              <a:rPr lang="en-US" altLang="zh-CN" sz="1400" dirty="0" err="1" smtClean="0"/>
              <a:t>actor_Score</a:t>
            </a:r>
            <a:r>
              <a:rPr lang="en-US" altLang="zh-CN" sz="1400" dirty="0" smtClean="0"/>
              <a:t>= </a:t>
            </a:r>
            <a:r>
              <a:rPr lang="en-US" altLang="zh-CN" sz="1400" dirty="0" err="1" smtClean="0"/>
              <a:t>NARA_</a:t>
            </a:r>
            <a:r>
              <a:rPr lang="en-US" altLang="zh-CN" sz="1400" dirty="0" err="1"/>
              <a:t>S</a:t>
            </a:r>
            <a:r>
              <a:rPr lang="en-US" altLang="zh-CN" sz="1400" dirty="0" err="1" smtClean="0"/>
              <a:t>core</a:t>
            </a:r>
            <a:r>
              <a:rPr lang="en-US" altLang="zh-CN" sz="1400" dirty="0" smtClean="0"/>
              <a:t> + </a:t>
            </a:r>
            <a:r>
              <a:rPr lang="en-US" altLang="zh-CN" sz="1400" dirty="0" err="1" smtClean="0"/>
              <a:t>NDPP_Score</a:t>
            </a:r>
            <a:endParaRPr lang="en-US" altLang="zh-CN" sz="14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 smtClean="0"/>
              <a:t>NARA_Score</a:t>
            </a:r>
            <a:r>
              <a:rPr lang="en-US" altLang="zh-CN" sz="1400" dirty="0" smtClean="0"/>
              <a:t> </a:t>
            </a:r>
            <a:r>
              <a:rPr lang="en-US" altLang="zh-CN" sz="1400" dirty="0"/>
              <a:t>is fetched and updated </a:t>
            </a:r>
            <a:r>
              <a:rPr lang="en-US" altLang="zh-CN" sz="1400" dirty="0" smtClean="0"/>
              <a:t>automatically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 smtClean="0"/>
              <a:t>NDPP_Score</a:t>
            </a:r>
            <a:r>
              <a:rPr lang="en-US" altLang="zh-CN" sz="1400" dirty="0" smtClean="0"/>
              <a:t> is set by administrator manually</a:t>
            </a:r>
            <a:r>
              <a:rPr lang="zh-CN" altLang="en-US" sz="1400" dirty="0" smtClean="0"/>
              <a:t>，</a:t>
            </a:r>
            <a:r>
              <a:rPr lang="en-US" altLang="zh-CN" sz="1400" dirty="0" smtClean="0"/>
              <a:t>default=0</a:t>
            </a:r>
            <a:endParaRPr lang="en-US" altLang="zh-CN" sz="14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Original_Weight is set by administrator, currently=0.5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Score value range is </a:t>
            </a:r>
            <a:r>
              <a:rPr lang="en-US" altLang="zh-CN" sz="1400" dirty="0"/>
              <a:t>inherited from </a:t>
            </a:r>
            <a:r>
              <a:rPr lang="en-US" altLang="zh-CN" sz="1400" dirty="0" smtClean="0"/>
              <a:t>NARA</a:t>
            </a:r>
            <a:endParaRPr lang="en-US" altLang="zh-CN" sz="1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 smtClean="0"/>
              <a:t>Priority_Score</a:t>
            </a:r>
            <a:r>
              <a:rPr lang="en-US" altLang="zh-CN" sz="1400" dirty="0" smtClean="0"/>
              <a:t> is calculated from concerns of  two factors: </a:t>
            </a:r>
            <a:endParaRPr lang="en-US" altLang="zh-CN" sz="14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Ratio </a:t>
            </a:r>
            <a:r>
              <a:rPr lang="en-US" altLang="zh-CN" sz="1400" dirty="0"/>
              <a:t>of </a:t>
            </a:r>
            <a:r>
              <a:rPr lang="en-US" altLang="zh-CN" sz="1400" dirty="0" smtClean="0"/>
              <a:t>NDPP node </a:t>
            </a:r>
            <a:r>
              <a:rPr lang="en-US" altLang="zh-CN" sz="1400" dirty="0"/>
              <a:t>h</a:t>
            </a:r>
            <a:r>
              <a:rPr lang="en-US" altLang="zh-CN" sz="1400" dirty="0" smtClean="0"/>
              <a:t>oldings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Availability </a:t>
            </a:r>
            <a:r>
              <a:rPr lang="en-US" altLang="zh-CN" sz="1400" dirty="0"/>
              <a:t>of migration </a:t>
            </a:r>
            <a:r>
              <a:rPr lang="en-US" altLang="zh-CN" sz="1400" dirty="0" smtClean="0"/>
              <a:t>tool </a:t>
            </a:r>
            <a:r>
              <a:rPr lang="en-US" altLang="zh-CN" sz="1400" dirty="0"/>
              <a:t>to low risk format </a:t>
            </a:r>
            <a:endParaRPr lang="en-US" altLang="zh-CN" sz="1400" dirty="0" smtClean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257" y="1447540"/>
            <a:ext cx="5561288" cy="4051796"/>
          </a:xfrm>
        </p:spPr>
      </p:pic>
    </p:spTree>
    <p:extLst>
      <p:ext uri="{BB962C8B-B14F-4D97-AF65-F5344CB8AC3E}">
        <p14:creationId xmlns:p14="http://schemas.microsoft.com/office/powerpoint/2010/main" val="384778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Implementation 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6202136" y="1204803"/>
            <a:ext cx="5878286" cy="505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Risk &amp; Plan collector is a monthly running task    </a:t>
            </a:r>
          </a:p>
          <a:p>
            <a:pPr marL="74295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/>
              <a:t>Create new </a:t>
            </a:r>
            <a:r>
              <a:rPr lang="en-US" altLang="zh-CN" dirty="0" smtClean="0"/>
              <a:t>format entry with </a:t>
            </a:r>
            <a:r>
              <a:rPr lang="en-US" altLang="zh-CN" dirty="0" smtClean="0"/>
              <a:t>new creations of PRONOM list </a:t>
            </a:r>
          </a:p>
          <a:p>
            <a:pPr marL="74295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/>
              <a:t>Update NARA risk scores and risk weights </a:t>
            </a:r>
          </a:p>
          <a:p>
            <a:pPr marL="74295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/>
              <a:t>Send notification </a:t>
            </a:r>
            <a:r>
              <a:rPr lang="en-US" altLang="zh-CN" dirty="0" smtClean="0"/>
              <a:t>of </a:t>
            </a:r>
            <a:r>
              <a:rPr lang="en-US" altLang="zh-CN" dirty="0" smtClean="0"/>
              <a:t>updates to </a:t>
            </a:r>
            <a:r>
              <a:rPr lang="en-US" altLang="zh-CN" dirty="0" smtClean="0"/>
              <a:t>administrators 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Registry UI</a:t>
            </a:r>
          </a:p>
          <a:p>
            <a:pPr marL="74295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/>
              <a:t>Registration </a:t>
            </a:r>
            <a:r>
              <a:rPr lang="en-US" altLang="zh-CN" dirty="0"/>
              <a:t>of  new tools and environments  </a:t>
            </a:r>
          </a:p>
          <a:p>
            <a:pPr marL="74295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Registration of relationships among actions/ environments, micro services and formats /</a:t>
            </a:r>
            <a:r>
              <a:rPr lang="en-US" altLang="zh-CN" dirty="0" smtClean="0"/>
              <a:t>datasets</a:t>
            </a:r>
          </a:p>
          <a:p>
            <a:pPr marL="74295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Manual update of the registry </a:t>
            </a:r>
          </a:p>
          <a:p>
            <a:pPr marL="74295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Input of NDPP risk score </a:t>
            </a:r>
            <a:endParaRPr lang="en-US" altLang="zh-CN" dirty="0" smtClean="0"/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 smtClean="0"/>
              <a:t>Administration </a:t>
            </a:r>
            <a:r>
              <a:rPr lang="en-US" altLang="zh-CN" sz="2000" dirty="0" smtClean="0"/>
              <a:t>UI </a:t>
            </a:r>
          </a:p>
          <a:p>
            <a:pPr marL="74295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/>
              <a:t>Display </a:t>
            </a:r>
            <a:r>
              <a:rPr lang="en-US" altLang="zh-CN" dirty="0" smtClean="0"/>
              <a:t>high-risk </a:t>
            </a:r>
            <a:r>
              <a:rPr lang="en-US" altLang="zh-CN" dirty="0"/>
              <a:t>o</a:t>
            </a:r>
            <a:r>
              <a:rPr lang="en-US" altLang="zh-CN" dirty="0" smtClean="0"/>
              <a:t>bjects, dataset, formats  list ranking by technical risk value </a:t>
            </a:r>
          </a:p>
          <a:p>
            <a:pPr marL="74295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/>
              <a:t>Management of migration tasks  </a:t>
            </a:r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03" y="1259566"/>
            <a:ext cx="5544325" cy="4945063"/>
          </a:xfrm>
        </p:spPr>
      </p:pic>
    </p:spTree>
    <p:extLst>
      <p:ext uri="{BB962C8B-B14F-4D97-AF65-F5344CB8AC3E}">
        <p14:creationId xmlns:p14="http://schemas.microsoft.com/office/powerpoint/2010/main" val="2732863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Results and Suggestions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The registry has been synced with the latest PRONOM and NARA list</a:t>
            </a:r>
          </a:p>
          <a:p>
            <a:pPr lvl="1">
              <a:lnSpc>
                <a:spcPct val="150000"/>
              </a:lnSpc>
            </a:pPr>
            <a:r>
              <a:rPr lang="en-US" altLang="zh-CN" dirty="0" smtClean="0"/>
              <a:t>2400 format entries,  700 format risk entries, 12 format group entries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/>
              <a:t>The development of business tool and risk tool is prioritized based on the ratio of related resources in the current digital preservation system of </a:t>
            </a:r>
            <a:r>
              <a:rPr lang="en-US" altLang="zh-CN" dirty="0" smtClean="0"/>
              <a:t>NDPP </a:t>
            </a:r>
            <a:endParaRPr lang="en-US" altLang="zh-CN" dirty="0" smtClean="0"/>
          </a:p>
          <a:p>
            <a:pPr lvl="1">
              <a:lnSpc>
                <a:spcPct val="150000"/>
              </a:lnSpc>
            </a:pPr>
            <a:r>
              <a:rPr lang="en-US" altLang="zh-CN" dirty="0" smtClean="0"/>
              <a:t>28 </a:t>
            </a:r>
            <a:r>
              <a:rPr lang="en-US" altLang="zh-CN" dirty="0" smtClean="0"/>
              <a:t>business tool and 40 format tool have been developed and registered </a:t>
            </a:r>
            <a:endParaRPr lang="en-US" altLang="zh-CN" dirty="0" smtClean="0"/>
          </a:p>
          <a:p>
            <a:pPr lvl="1">
              <a:lnSpc>
                <a:spcPct val="150000"/>
              </a:lnSpc>
            </a:pPr>
            <a:r>
              <a:rPr lang="en-US" altLang="zh-CN" dirty="0"/>
              <a:t>Since the data migration between the </a:t>
            </a:r>
            <a:r>
              <a:rPr lang="en-US" altLang="zh-CN" dirty="0" smtClean="0"/>
              <a:t>old DPS and new DPS will be started soon 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Emulation, as a preservation strategy, is more efficient and green than format migration</a:t>
            </a:r>
          </a:p>
          <a:p>
            <a:pPr lvl="1">
              <a:lnSpc>
                <a:spcPct val="150000"/>
              </a:lnSpc>
            </a:pPr>
            <a:r>
              <a:rPr lang="en-US" altLang="zh-CN" dirty="0"/>
              <a:t>C</a:t>
            </a:r>
            <a:r>
              <a:rPr lang="en-US" altLang="zh-CN" dirty="0" smtClean="0"/>
              <a:t>ommunity registries on emulation is less mature than those on format, format risk and preservation tools</a:t>
            </a:r>
          </a:p>
          <a:p>
            <a:pPr lvl="1">
              <a:lnSpc>
                <a:spcPct val="150000"/>
              </a:lnSpc>
            </a:pPr>
            <a:r>
              <a:rPr lang="en-US" altLang="zh-CN" dirty="0" smtClean="0"/>
              <a:t>We hope the “Registries </a:t>
            </a:r>
            <a:r>
              <a:rPr lang="en-US" altLang="zh-CN" dirty="0"/>
              <a:t>of Good </a:t>
            </a:r>
            <a:r>
              <a:rPr lang="en-US" altLang="zh-CN" dirty="0" smtClean="0"/>
              <a:t>Practice” will put forward cooperation and know-how sharing in this area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1055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838200" y="2053318"/>
            <a:ext cx="10515600" cy="1541689"/>
          </a:xfrm>
        </p:spPr>
        <p:txBody>
          <a:bodyPr/>
          <a:lstStyle/>
          <a:p>
            <a:pPr algn="ctr"/>
            <a:r>
              <a:rPr lang="en-US" altLang="zh-CN" dirty="0" smtClean="0"/>
              <a:t>Thank you!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sz="2400" dirty="0" smtClean="0"/>
              <a:t>wanglu2023@mail.las.ac.cn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70707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</TotalTime>
  <Words>658</Words>
  <Application>Microsoft Office PowerPoint</Application>
  <PresentationFormat>宽屏</PresentationFormat>
  <Paragraphs>146</Paragraphs>
  <Slides>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1" baseType="lpstr">
      <vt:lpstr>等线</vt:lpstr>
      <vt:lpstr>等线 Light</vt:lpstr>
      <vt:lpstr>Arial</vt:lpstr>
      <vt:lpstr>Office 主题​​</vt:lpstr>
      <vt:lpstr>Constructing a Preservation Technical Registry by Leveraging Community Best Practices</vt:lpstr>
      <vt:lpstr>Motivation</vt:lpstr>
      <vt:lpstr>External Registries </vt:lpstr>
      <vt:lpstr>The Data Model and Risk Formula </vt:lpstr>
      <vt:lpstr>Implementation </vt:lpstr>
      <vt:lpstr>Results and Suggestions </vt:lpstr>
      <vt:lpstr>Thank you! wanglu2023@mail.las.ac.cn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Constructing a Preservation Technical Registry: Leveraging the Community Best Practices</dc:title>
  <dc:creator>汪璐</dc:creator>
  <cp:lastModifiedBy>汪璐</cp:lastModifiedBy>
  <cp:revision>125</cp:revision>
  <dcterms:created xsi:type="dcterms:W3CDTF">2024-09-05T03:02:47Z</dcterms:created>
  <dcterms:modified xsi:type="dcterms:W3CDTF">2024-09-14T01:24:04Z</dcterms:modified>
</cp:coreProperties>
</file>